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1" r:id="rId5"/>
    <p:sldId id="262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фактура бумаги: 10 тыс изображений найдено в Яндекс.Картинках | Текстура  бумаги, Текстуры, Творческие визитные карточки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6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8072494" cy="1541463"/>
          </a:xfrm>
        </p:spPr>
        <p:txBody>
          <a:bodyPr/>
          <a:lstStyle/>
          <a:p>
            <a:r>
              <a:rPr lang="ru-RU" b="1" dirty="0" smtClean="0">
                <a:latin typeface="Candara" pitchFamily="34" charset="0"/>
                <a:ea typeface="Yu Gothic UI Semibold" pitchFamily="34" charset="-128"/>
              </a:rPr>
              <a:t>Профессиональное выгорание</a:t>
            </a:r>
            <a:endParaRPr lang="ru-RU" b="1" dirty="0">
              <a:latin typeface="Candara" pitchFamily="34" charset="0"/>
              <a:ea typeface="Yu Gothic UI Semibold" pitchFamily="34" charset="-128"/>
            </a:endParaRPr>
          </a:p>
        </p:txBody>
      </p:sp>
      <p:pic>
        <p:nvPicPr>
          <p:cNvPr id="6" name="Рисунок 5" descr="620x462_1_b4ca82c2b67434f89d943373d6075a5a@1000x745_0xac120003_888536861578942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28"/>
            <a:ext cx="335542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pl_1496903042_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8604"/>
            <a:ext cx="3500462" cy="233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эмоциональный-стресс-деятельность-занятие-изолированный-на-белом-1115519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500438"/>
            <a:ext cx="4572032" cy="302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спубликанский центр медицинской профилактики, спортивной медицины и  спортивной реабили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7286644" cy="42148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latin typeface="Candara" pitchFamily="34" charset="0"/>
              </a:rPr>
              <a:t>Стресс</a:t>
            </a:r>
            <a:r>
              <a:rPr lang="ru-RU" dirty="0" smtClean="0">
                <a:latin typeface="Candara" pitchFamily="34" charset="0"/>
              </a:rPr>
              <a:t> – неспецифический ответ организма на любое предъявленное ему требование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 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фактура бумаги: 10 тыс изображений найдено в Яндекс.Картинках | Текстура  бумаги, Текстуры, Творческие визитные карточки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6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ndara" pitchFamily="34" charset="0"/>
              </a:rPr>
              <a:t>Биологический и </a:t>
            </a:r>
            <a:br>
              <a:rPr lang="ru-RU" b="1" dirty="0" smtClean="0">
                <a:latin typeface="Candara" pitchFamily="34" charset="0"/>
              </a:rPr>
            </a:br>
            <a:r>
              <a:rPr lang="ru-RU" b="1" dirty="0" smtClean="0">
                <a:latin typeface="Candara" pitchFamily="34" charset="0"/>
              </a:rPr>
              <a:t>психологический стресс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8573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Биологический стресс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85736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Психологический стресс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Любое воздействие на организм: физические, химические, биологические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Всегда реальный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Действие стрессора направлено на жизнь, здоровье, физическое состояние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Существует реальная угроза на жизнь и здоровье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Конкретные временные границы предмета стресса, которые ограничиваются настоящим или ближайшим будущим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2428868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Воздействие на восприятии и мышление со стороны социума или собственных размышлений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Реальные или виртуальные действия стрессора направлены на социальный статус, чувство самоуважения и др.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Отсутствует реальная угроза жизни или здоровью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Размытые временные рамки (прошлое, далёкое будущее, неопределённое время)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Значительное влияние личностных качеств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к влияет хронический стресс на физическое и психическое здоровье человека?"/>
          <p:cNvPicPr>
            <a:picLocks noChangeAspect="1" noChangeArrowheads="1"/>
          </p:cNvPicPr>
          <p:nvPr/>
        </p:nvPicPr>
        <p:blipFill>
          <a:blip r:embed="rId2" cstate="print"/>
          <a:srcRect r="7692" b="973"/>
          <a:stretch>
            <a:fillRect/>
          </a:stretch>
        </p:blipFill>
        <p:spPr bwMode="auto">
          <a:xfrm>
            <a:off x="2857488" y="3643314"/>
            <a:ext cx="3184094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Виды стресса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143108" y="1285860"/>
            <a:ext cx="1428760" cy="100013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00694" y="1285860"/>
            <a:ext cx="1285884" cy="107157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224" y="250030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Полезный стресс</a:t>
            </a:r>
            <a:endParaRPr lang="ru-RU" sz="2400" dirty="0"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786712" y="3357562"/>
            <a:ext cx="713586" cy="79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9256" y="2500306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ndara" pitchFamily="34" charset="0"/>
              </a:rPr>
              <a:t>Вредоносный стресс</a:t>
            </a:r>
            <a:endParaRPr lang="ru-RU" sz="2400" dirty="0">
              <a:latin typeface="Candara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6430182" y="3356768"/>
            <a:ext cx="713586" cy="79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910" y="385762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Мобилизирует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Помогает раскрытию жизненных ресурсов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Способствует развитию </a:t>
            </a:r>
            <a:r>
              <a:rPr lang="ru-RU" dirty="0" smtClean="0"/>
              <a:t>личности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3786190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Связан с отрицательными переживаниями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Может оказывать отрицательное воздействие на деятельность человека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3159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726"/>
                <a:gridCol w="3429024"/>
                <a:gridCol w="2328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ndara" pitchFamily="34" charset="0"/>
                        </a:rPr>
                        <a:t>Эмоциональный стресс</a:t>
                      </a:r>
                      <a:endParaRPr lang="ru-RU" sz="20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ndara" pitchFamily="34" charset="0"/>
                        </a:rPr>
                        <a:t>Информационный </a:t>
                      </a:r>
                      <a:br>
                        <a:rPr lang="ru-RU" sz="2000" b="1" dirty="0" smtClean="0">
                          <a:latin typeface="Candara" pitchFamily="34" charset="0"/>
                        </a:rPr>
                      </a:br>
                      <a:r>
                        <a:rPr lang="ru-RU" sz="2000" b="1" dirty="0" smtClean="0">
                          <a:latin typeface="Candara" pitchFamily="34" charset="0"/>
                        </a:rPr>
                        <a:t>стресс</a:t>
                      </a:r>
                      <a:endParaRPr lang="ru-RU" sz="20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ndara" pitchFamily="34" charset="0"/>
                        </a:rPr>
                        <a:t>Организационный стресс</a:t>
                      </a:r>
                      <a:endParaRPr lang="ru-RU" sz="20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458092">
                <a:tc>
                  <a:txBody>
                    <a:bodyPr/>
                    <a:lstStyle/>
                    <a:p>
                      <a:endParaRPr lang="ru-RU" dirty="0" smtClean="0">
                        <a:latin typeface="Candara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Candara" pitchFamily="34" charset="0"/>
                        </a:rPr>
                        <a:t>Переживание человеком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конфликтных жизненных </a:t>
                      </a:r>
                      <a:br>
                        <a:rPr lang="ru-RU" baseline="0" dirty="0" smtClean="0">
                          <a:latin typeface="Candara" pitchFamily="34" charset="0"/>
                        </a:rPr>
                      </a:br>
                      <a:r>
                        <a:rPr lang="ru-RU" baseline="0" dirty="0" smtClean="0">
                          <a:latin typeface="Candara" pitchFamily="34" charset="0"/>
                        </a:rPr>
                        <a:t>ситуаций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Candara" pitchFamily="34" charset="0"/>
                      </a:endParaRPr>
                    </a:p>
                    <a:p>
                      <a:r>
                        <a:rPr lang="ru-RU" dirty="0" smtClean="0">
                          <a:latin typeface="Candara" pitchFamily="34" charset="0"/>
                        </a:rPr>
                        <a:t>. Внешние сообщения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</a:t>
                      </a:r>
                      <a:br>
                        <a:rPr lang="ru-RU" baseline="0" dirty="0" smtClean="0">
                          <a:latin typeface="Candara" pitchFamily="34" charset="0"/>
                        </a:rPr>
                      </a:br>
                      <a:r>
                        <a:rPr lang="ru-RU" baseline="0" dirty="0" smtClean="0">
                          <a:latin typeface="Candara" pitchFamily="34" charset="0"/>
                        </a:rPr>
                        <a:t>. Внутренняя информация 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Candara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Candara" pitchFamily="34" charset="0"/>
                        </a:rPr>
                        <a:t>Напряжение адаптационных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механизмов на определённую организационно-производственную ситуацию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emocionalnyj-stres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2214578" cy="1571636"/>
          </a:xfrm>
          <a:prstGeom prst="rect">
            <a:avLst/>
          </a:prstGeom>
        </p:spPr>
      </p:pic>
      <p:pic>
        <p:nvPicPr>
          <p:cNvPr id="11" name="Рисунок 10" descr="shutterstock_133-300x225.jpg"/>
          <p:cNvPicPr>
            <a:picLocks noChangeAspect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>
          <a:xfrm>
            <a:off x="3357554" y="785794"/>
            <a:ext cx="2286000" cy="1571624"/>
          </a:xfrm>
          <a:prstGeom prst="rect">
            <a:avLst/>
          </a:prstGeom>
        </p:spPr>
      </p:pic>
      <p:pic>
        <p:nvPicPr>
          <p:cNvPr id="12" name="Рисунок 11" descr="b2c27ea12b2b79b4025bac172ce313ba.jpg"/>
          <p:cNvPicPr>
            <a:picLocks noChangeAspect="1"/>
          </p:cNvPicPr>
          <p:nvPr/>
        </p:nvPicPr>
        <p:blipFill>
          <a:blip r:embed="rId4" cstate="print"/>
          <a:srcRect l="11428" t="714" r="9285" b="714"/>
          <a:stretch>
            <a:fillRect/>
          </a:stretch>
        </p:blipFill>
        <p:spPr>
          <a:xfrm>
            <a:off x="6202650" y="785794"/>
            <a:ext cx="252828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6 причин организационных стрессов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Рисунок 3" descr="1466409966_1466322545_7524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2428892" cy="151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ndara" pitchFamily="34" charset="0"/>
              </a:rPr>
              <a:t>Интенсивность работы</a:t>
            </a:r>
            <a:endParaRPr lang="ru-RU" sz="1600" b="1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352" t="17708" r="8007" b="31250"/>
          <a:stretch>
            <a:fillRect/>
          </a:stretch>
        </p:blipFill>
        <p:spPr bwMode="auto">
          <a:xfrm>
            <a:off x="3571868" y="2285992"/>
            <a:ext cx="1857388" cy="168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7554" y="157161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ndara" pitchFamily="34" charset="0"/>
              </a:rPr>
              <a:t>Доминирование фактора времени</a:t>
            </a:r>
            <a:endParaRPr lang="ru-RU" sz="1600" b="1" dirty="0">
              <a:latin typeface="Candara" pitchFamily="34" charset="0"/>
            </a:endParaRPr>
          </a:p>
        </p:txBody>
      </p:sp>
      <p:pic>
        <p:nvPicPr>
          <p:cNvPr id="8" name="Рисунок 7" descr="98870-1575927681.jpg"/>
          <p:cNvPicPr>
            <a:picLocks noChangeAspect="1"/>
          </p:cNvPicPr>
          <p:nvPr/>
        </p:nvPicPr>
        <p:blipFill>
          <a:blip r:embed="rId4" cstate="print"/>
          <a:srcRect l="15059" r="11796"/>
          <a:stretch>
            <a:fillRect/>
          </a:stretch>
        </p:blipFill>
        <p:spPr>
          <a:xfrm>
            <a:off x="6215074" y="1928802"/>
            <a:ext cx="2428892" cy="186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322" y="128586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ndara" pitchFamily="34" charset="0"/>
              </a:rPr>
              <a:t>Недостаточная или высокая интенсивность общения </a:t>
            </a:r>
            <a:endParaRPr lang="ru-RU" sz="1600" b="1" dirty="0">
              <a:latin typeface="Candara" pitchFamily="34" charset="0"/>
            </a:endParaRPr>
          </a:p>
        </p:txBody>
      </p:sp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5" cstate="print"/>
          <a:srcRect l="4977" r="7920"/>
          <a:stretch>
            <a:fillRect/>
          </a:stretch>
        </p:blipFill>
        <p:spPr>
          <a:xfrm>
            <a:off x="357158" y="4357694"/>
            <a:ext cx="2571768" cy="164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400050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Candara" pitchFamily="34" charset="0"/>
              </a:rPr>
              <a:t>Монотония</a:t>
            </a:r>
            <a:endParaRPr lang="ru-RU" sz="1600" b="1" dirty="0">
              <a:latin typeface="Candara" pitchFamily="34" charset="0"/>
            </a:endParaRPr>
          </a:p>
        </p:txBody>
      </p:sp>
      <p:pic>
        <p:nvPicPr>
          <p:cNvPr id="13" name="Рисунок 12" descr="1528815183_kogo-nelzya-uvolnyat-pri-sokrashchenii-shtata.jpg"/>
          <p:cNvPicPr>
            <a:picLocks noChangeAspect="1"/>
          </p:cNvPicPr>
          <p:nvPr/>
        </p:nvPicPr>
        <p:blipFill>
          <a:blip r:embed="rId6" cstate="print"/>
          <a:srcRect l="7995" r="4060" b="4000"/>
          <a:stretch>
            <a:fillRect/>
          </a:stretch>
        </p:blipFill>
        <p:spPr>
          <a:xfrm>
            <a:off x="3357554" y="4857760"/>
            <a:ext cx="2357454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3240" y="42862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ndara" pitchFamily="34" charset="0"/>
              </a:rPr>
              <a:t>Различные внешние воздействия </a:t>
            </a:r>
            <a:endParaRPr lang="ru-RU" sz="1600" b="1" dirty="0">
              <a:latin typeface="Candara" pitchFamily="34" charset="0"/>
            </a:endParaRPr>
          </a:p>
        </p:txBody>
      </p:sp>
      <p:pic>
        <p:nvPicPr>
          <p:cNvPr id="15" name="Рисунок 14" descr="интенсивная-работа-работника-офиса-70443476.jpg"/>
          <p:cNvPicPr>
            <a:picLocks noChangeAspect="1"/>
          </p:cNvPicPr>
          <p:nvPr/>
        </p:nvPicPr>
        <p:blipFill>
          <a:blip r:embed="rId7" cstate="print"/>
          <a:srcRect l="4335" t="8333" r="3221" b="33249"/>
          <a:stretch>
            <a:fillRect/>
          </a:stretch>
        </p:blipFill>
        <p:spPr>
          <a:xfrm>
            <a:off x="6143636" y="4714884"/>
            <a:ext cx="2643206" cy="1785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0760" y="414338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ndara" pitchFamily="34" charset="0"/>
              </a:rPr>
              <a:t>Резкое нарушение обычного порядка работы</a:t>
            </a:r>
            <a:endParaRPr lang="ru-RU" sz="16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актура бумаги: 10 тыс изображений найдено в Яндекс.Картинках | Текстура  бумаги, Текстуры, Творческие визитные карточки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6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ndara" pitchFamily="34" charset="0"/>
              </a:rPr>
              <a:t>Эмоциональное выгорание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496"/>
            <a:ext cx="8229600" cy="2185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Candara" pitchFamily="34" charset="0"/>
              </a:rPr>
              <a:t>- это состояние физического, эмоционального и умственного истощения, проявляющееся в профессиональной сфере</a:t>
            </a:r>
            <a:endParaRPr lang="ru-RU" sz="2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актура бумаги: 10 тыс изображений найдено в Яндекс.Картинках | Текстура  бумаги, Текстуры, Творческие визитные карточки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6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Факторы, способствую эмоциональному выгоранию: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38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ndara" pitchFamily="34" charset="0"/>
                        </a:rPr>
                        <a:t>Личностные</a:t>
                      </a:r>
                      <a:endParaRPr lang="ru-RU" sz="20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ndara" pitchFamily="34" charset="0"/>
                        </a:rPr>
                        <a:t>Ситуационные </a:t>
                      </a:r>
                      <a:endParaRPr lang="ru-RU" sz="20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Завышенные ожидания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относительно самого себя и других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Неопределённость роли и ожиданий от специальности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Высокий уровень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вовлеченности, самоотверженности и идеализма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Конфликт между требованиями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различных уровней 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Сильная ориентация на достижение цели 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Межличностные конфликты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Неумение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говорить «нет»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Перегрузка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Предрасположенность к самопожертвованию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Недостаточное количество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необходимого времени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Тенденция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к тому, чтобы быть «дающим», а не «берущим»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Недостаточная социальная поддержка 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Неправильная мотивация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ndara" pitchFamily="34" charset="0"/>
                        </a:rPr>
                        <a:t>Недостаток благодарности</a:t>
                      </a:r>
                      <a:r>
                        <a:rPr lang="ru-RU" baseline="0" dirty="0" smtClean="0">
                          <a:latin typeface="Candara" pitchFamily="34" charset="0"/>
                        </a:rPr>
                        <a:t> </a:t>
                      </a:r>
                      <a:endParaRPr lang="ru-RU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pravilnie-shestiugolniki</Template>
  <TotalTime>1896</TotalTime>
  <Words>272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Профессиональное выгорание</vt:lpstr>
      <vt:lpstr>Слайд 2</vt:lpstr>
      <vt:lpstr>Биологический и  психологический стресс</vt:lpstr>
      <vt:lpstr>Виды стресса</vt:lpstr>
      <vt:lpstr>Слайд 5</vt:lpstr>
      <vt:lpstr>6 причин организационных стрессов</vt:lpstr>
      <vt:lpstr>Эмоциональное выгорание</vt:lpstr>
      <vt:lpstr>Факторы, способствую эмоциональному выгоранию: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стресса</dc:title>
  <dc:creator>rbt</dc:creator>
  <cp:lastModifiedBy> </cp:lastModifiedBy>
  <cp:revision>105</cp:revision>
  <dcterms:created xsi:type="dcterms:W3CDTF">2020-09-29T02:48:06Z</dcterms:created>
  <dcterms:modified xsi:type="dcterms:W3CDTF">2020-09-30T11:06:37Z</dcterms:modified>
</cp:coreProperties>
</file>