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02F"/>
    <a:srgbClr val="3EB9A5"/>
    <a:srgbClr val="7A7A7A"/>
    <a:srgbClr val="707070"/>
    <a:srgbClr val="525368"/>
    <a:srgbClr val="FFFFFF"/>
    <a:srgbClr val="0784BA"/>
    <a:srgbClr val="1E9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8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3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3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2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2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2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9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1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6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9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E0650-7E93-4F4B-AA3C-DD1A965B4613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24F4-C315-4EC9-AD41-E1154FE7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2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0525" y="159227"/>
            <a:ext cx="5242560" cy="144970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3EB9A5"/>
                </a:solidFill>
                <a:latin typeface="Garet Heavy" pitchFamily="50" charset="-52"/>
              </a:rPr>
              <a:t>ЕРАЛАШ</a:t>
            </a:r>
            <a:endParaRPr lang="ru-RU" dirty="0">
              <a:solidFill>
                <a:srgbClr val="3EB9A5"/>
              </a:solidFill>
              <a:latin typeface="Garet Heavy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0557" y="2215197"/>
            <a:ext cx="4469443" cy="3331587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Есть </a:t>
            </a:r>
          </a:p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Разговор </a:t>
            </a:r>
          </a:p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Актуальный</a:t>
            </a:r>
          </a:p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Личный </a:t>
            </a:r>
          </a:p>
          <a:p>
            <a:pPr algn="l">
              <a:spcAft>
                <a:spcPts val="600"/>
              </a:spcAft>
            </a:pPr>
            <a:r>
              <a:rPr lang="ru-RU" b="1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 </a:t>
            </a:r>
            <a:r>
              <a:rPr lang="ru-RU" b="1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     </a:t>
            </a:r>
            <a:r>
              <a:rPr lang="ru-RU" b="1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об </a:t>
            </a:r>
          </a:p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Агрессии </a:t>
            </a:r>
            <a:endParaRPr lang="ru-RU" b="1" dirty="0" smtClean="0">
              <a:solidFill>
                <a:srgbClr val="E9A02F"/>
              </a:solidFill>
              <a:latin typeface="Garet Book" pitchFamily="50" charset="-52"/>
              <a:cs typeface="Leelawadee UI" panose="020B0502040204020203" pitchFamily="34" charset="-34"/>
            </a:endParaRPr>
          </a:p>
          <a:p>
            <a:pPr algn="l">
              <a:spcAft>
                <a:spcPts val="600"/>
              </a:spcAft>
            </a:pPr>
            <a:r>
              <a:rPr lang="ru-RU" b="1" dirty="0" smtClean="0">
                <a:solidFill>
                  <a:srgbClr val="E9A02F"/>
                </a:solidFill>
                <a:latin typeface="Garet Book" pitchFamily="50" charset="-52"/>
                <a:cs typeface="Leelawadee UI" panose="020B0502040204020203" pitchFamily="34" charset="-34"/>
              </a:rPr>
              <a:t>Школьников</a:t>
            </a:r>
            <a:endParaRPr lang="ru-RU" b="1" dirty="0">
              <a:solidFill>
                <a:srgbClr val="E9A02F"/>
              </a:solidFill>
              <a:latin typeface="Garet Book" pitchFamily="50" charset="-52"/>
              <a:cs typeface="Leelawadee UI" panose="020B0502040204020203" pitchFamily="34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736" r="21429"/>
          <a:stretch/>
        </p:blipFill>
        <p:spPr>
          <a:xfrm>
            <a:off x="6536264" y="0"/>
            <a:ext cx="5655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343400" cy="6858000"/>
          </a:xfrm>
          <a:prstGeom prst="rect">
            <a:avLst/>
          </a:prstGeom>
          <a:solidFill>
            <a:srgbClr val="E9A0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7500" y="952500"/>
            <a:ext cx="369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FF"/>
                </a:solidFill>
                <a:latin typeface="Garet Heavy" pitchFamily="50" charset="-52"/>
              </a:rPr>
              <a:t>Пригодич Елена </a:t>
            </a:r>
            <a:r>
              <a:rPr lang="ru-RU" sz="2800" dirty="0" smtClean="0">
                <a:solidFill>
                  <a:srgbClr val="FFFFFF"/>
                </a:solidFill>
                <a:latin typeface="Garet Heavy" pitchFamily="50" charset="-52"/>
              </a:rPr>
              <a:t>Григорьевна</a:t>
            </a:r>
            <a:endParaRPr lang="ru-RU" sz="2800" dirty="0">
              <a:solidFill>
                <a:srgbClr val="FFFFFF"/>
              </a:solidFill>
              <a:latin typeface="Garet Heavy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8100" y="596900"/>
            <a:ext cx="6604000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000" dirty="0">
                <a:solidFill>
                  <a:srgbClr val="525368"/>
                </a:solidFill>
                <a:latin typeface="Garet Book" pitchFamily="50" charset="-52"/>
              </a:rPr>
              <a:t>Д</a:t>
            </a:r>
            <a:r>
              <a:rPr lang="ru-RU" sz="2000" dirty="0" smtClean="0">
                <a:solidFill>
                  <a:srgbClr val="525368"/>
                </a:solidFill>
                <a:latin typeface="Garet Book" pitchFamily="50" charset="-52"/>
              </a:rPr>
              <a:t>иректор </a:t>
            </a:r>
            <a:r>
              <a:rPr lang="ru-RU" sz="2000" dirty="0">
                <a:solidFill>
                  <a:srgbClr val="525368"/>
                </a:solidFill>
                <a:latin typeface="Garet Book" pitchFamily="50" charset="-52"/>
              </a:rPr>
              <a:t>Автономной некоммерческой организации дополнительного профессионального образования "Красноярский институт развития духовно-нравственной культуры", Заслуженный педагог Красноярского края.</a:t>
            </a:r>
          </a:p>
        </p:txBody>
      </p:sp>
    </p:spTree>
    <p:extLst>
      <p:ext uri="{BB962C8B-B14F-4D97-AF65-F5344CB8AC3E}">
        <p14:creationId xmlns:p14="http://schemas.microsoft.com/office/powerpoint/2010/main" val="4666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343400" cy="6858000"/>
          </a:xfrm>
          <a:prstGeom prst="rect">
            <a:avLst/>
          </a:prstGeom>
          <a:solidFill>
            <a:srgbClr val="E9A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7500" y="952500"/>
            <a:ext cx="3695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FF"/>
                </a:solidFill>
                <a:latin typeface="Garet Heavy" pitchFamily="50" charset="-52"/>
              </a:rPr>
              <a:t>Бардаков Андрей Васильевич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8100" y="596900"/>
            <a:ext cx="6705600" cy="420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525368"/>
                </a:solidFill>
                <a:latin typeface="Garet Book" pitchFamily="50" charset="-52"/>
              </a:rPr>
              <a:t>Член </a:t>
            </a:r>
            <a:r>
              <a:rPr lang="ru-RU" sz="2000" dirty="0">
                <a:solidFill>
                  <a:srgbClr val="525368"/>
                </a:solidFill>
                <a:latin typeface="Garet Book" pitchFamily="50" charset="-52"/>
              </a:rPr>
              <a:t>Общественной палаты Красноярского края, заведующий лабораторией «Организация и методика формирования духовно-нравственной культуры», КИПК, директор Архиерейского образовательного центра Красноярской епархии РПЦ, лауреат премии во имя святителя Луки (</a:t>
            </a:r>
            <a:r>
              <a:rPr lang="ru-RU" sz="2000" dirty="0" err="1">
                <a:solidFill>
                  <a:srgbClr val="525368"/>
                </a:solidFill>
                <a:latin typeface="Garet Book" pitchFamily="50" charset="-52"/>
              </a:rPr>
              <a:t>Войно-Ясенецкого</a:t>
            </a:r>
            <a:r>
              <a:rPr lang="ru-RU" sz="2000" dirty="0">
                <a:solidFill>
                  <a:srgbClr val="525368"/>
                </a:solidFill>
                <a:latin typeface="Garet Book" pitchFamily="50" charset="-52"/>
              </a:rPr>
              <a:t>) в номинации «Нравственное и патриотическое воспитание молодежи».</a:t>
            </a:r>
          </a:p>
        </p:txBody>
      </p:sp>
    </p:spTree>
    <p:extLst>
      <p:ext uri="{BB962C8B-B14F-4D97-AF65-F5344CB8AC3E}">
        <p14:creationId xmlns:p14="http://schemas.microsoft.com/office/powerpoint/2010/main" val="26023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343400" cy="6858000"/>
          </a:xfrm>
          <a:prstGeom prst="rect">
            <a:avLst/>
          </a:prstGeom>
          <a:solidFill>
            <a:srgbClr val="E9A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7500" y="952500"/>
            <a:ext cx="369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solidFill>
                  <a:srgbClr val="FFFFFF"/>
                </a:solidFill>
                <a:latin typeface="Garet Heavy" pitchFamily="50" charset="-52"/>
              </a:rPr>
              <a:t>Гунькина</a:t>
            </a:r>
            <a:r>
              <a:rPr lang="ru-RU" sz="2800" dirty="0">
                <a:solidFill>
                  <a:srgbClr val="FFFFFF"/>
                </a:solidFill>
                <a:latin typeface="Garet Heavy" pitchFamily="50" charset="-52"/>
              </a:rPr>
              <a:t> Оксана Андреевна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8100" y="596900"/>
            <a:ext cx="66040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 С</a:t>
            </a:r>
            <a:r>
              <a:rPr lang="ru-RU" sz="2400" dirty="0" smtClean="0">
                <a:solidFill>
                  <a:srgbClr val="525368"/>
                </a:solidFill>
                <a:latin typeface="Garet Book" pitchFamily="50" charset="-52"/>
              </a:rPr>
              <a:t>тарший </a:t>
            </a: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преподаватель цикла общеправовых и социальных дисциплин уч. центра ГУФСИН, майор внутренней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9932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343400" cy="6858000"/>
          </a:xfrm>
          <a:prstGeom prst="rect">
            <a:avLst/>
          </a:prstGeom>
          <a:solidFill>
            <a:srgbClr val="E9A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7500" y="952500"/>
            <a:ext cx="3695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FF"/>
                </a:solidFill>
                <a:latin typeface="Garet Heavy" pitchFamily="50" charset="-52"/>
              </a:rPr>
              <a:t>Пальчик Наталья Борисовна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80000" y="527358"/>
            <a:ext cx="66040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525368"/>
                </a:solidFill>
                <a:latin typeface="Garet Book" pitchFamily="50" charset="-52"/>
              </a:rPr>
              <a:t>Директор </a:t>
            </a: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КРОО «Кризисный центр для женщин и их семей, подвергшихся насилию «Верба»», психолог – консультант центра, ведущая образовательных и </a:t>
            </a:r>
            <a:r>
              <a:rPr lang="ru-RU" sz="2400" dirty="0" err="1">
                <a:solidFill>
                  <a:srgbClr val="525368"/>
                </a:solidFill>
                <a:latin typeface="Garet Book" pitchFamily="50" charset="-52"/>
              </a:rPr>
              <a:t>тренинговых</a:t>
            </a: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 программ. Руководитель проекта «</a:t>
            </a:r>
            <a:r>
              <a:rPr lang="ru-RU" sz="2400" dirty="0" err="1">
                <a:solidFill>
                  <a:srgbClr val="525368"/>
                </a:solidFill>
                <a:latin typeface="Garet Book" pitchFamily="50" charset="-52"/>
              </a:rPr>
              <a:t>Антибуллинг</a:t>
            </a: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». Член краевой комиссии по делам несовершеннолетних и защите их прав, эксперт краевой </a:t>
            </a:r>
            <a:r>
              <a:rPr lang="ru-RU" sz="2400" dirty="0" err="1">
                <a:solidFill>
                  <a:srgbClr val="525368"/>
                </a:solidFill>
                <a:latin typeface="Garet Book" pitchFamily="50" charset="-52"/>
              </a:rPr>
              <a:t>грантовой</a:t>
            </a:r>
            <a:r>
              <a:rPr lang="ru-RU" sz="2400" dirty="0">
                <a:solidFill>
                  <a:srgbClr val="525368"/>
                </a:solidFill>
                <a:latin typeface="Garet Book" pitchFamily="50" charset="-52"/>
              </a:rPr>
              <a:t> программы "Партнерство".</a:t>
            </a:r>
          </a:p>
        </p:txBody>
      </p:sp>
    </p:spTree>
    <p:extLst>
      <p:ext uri="{BB962C8B-B14F-4D97-AF65-F5344CB8AC3E}">
        <p14:creationId xmlns:p14="http://schemas.microsoft.com/office/powerpoint/2010/main" val="201953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1221699"/>
            <a:ext cx="5842000" cy="5539978"/>
          </a:xfrm>
          <a:prstGeom prst="rect">
            <a:avLst/>
          </a:prstGeom>
          <a:noFill/>
          <a:ln>
            <a:solidFill>
              <a:srgbClr val="7A7A7A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aret Book" pitchFamily="50" charset="-52"/>
              </a:rPr>
              <a:t>Красноярский институт развития духовно-нравственной культуры</a:t>
            </a:r>
          </a:p>
          <a:p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Реализация </a:t>
            </a:r>
            <a:r>
              <a:rPr lang="ru-RU" sz="1600" dirty="0">
                <a:latin typeface="Garet Book" pitchFamily="50" charset="-52"/>
              </a:rPr>
              <a:t>дополнительных профессиональных программ повышения квалификации, профессиональной переподготовки и дополнительных общеразвивающих программ для детей и взрослых в области воспитания и духовно-нравственного развития, социально-познавательного творчества.</a:t>
            </a:r>
          </a:p>
          <a:p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Ресурсная </a:t>
            </a:r>
            <a:r>
              <a:rPr lang="ru-RU" sz="1600" dirty="0">
                <a:latin typeface="Garet Book" pitchFamily="50" charset="-52"/>
              </a:rPr>
              <a:t>помощь классным руководителям, заместителям директора по ВР</a:t>
            </a:r>
          </a:p>
          <a:p>
            <a:r>
              <a:rPr lang="ru-RU" sz="1600" dirty="0">
                <a:latin typeface="Garet Book" pitchFamily="50" charset="-52"/>
              </a:rPr>
              <a:t> </a:t>
            </a:r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Директор Института </a:t>
            </a:r>
            <a:r>
              <a:rPr lang="ru-RU" sz="1600" dirty="0">
                <a:latin typeface="Garet Book" pitchFamily="50" charset="-52"/>
              </a:rPr>
              <a:t>– Елена Григорьевна Пригодич, Заслуженный педагог Красноярского края.</a:t>
            </a:r>
          </a:p>
          <a:p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Контакты</a:t>
            </a:r>
            <a:r>
              <a:rPr lang="ru-RU" sz="1600" dirty="0">
                <a:latin typeface="Garet Book" pitchFamily="50" charset="-52"/>
              </a:rPr>
              <a:t>: krasdnk@bk.ru сот. тел. +7(913)532-54-07, раб. тел. 8(391)261-07-18.</a:t>
            </a:r>
          </a:p>
          <a:p>
            <a:r>
              <a:rPr lang="ru-RU" sz="1600" dirty="0">
                <a:latin typeface="Garet Book" pitchFamily="50" charset="-52"/>
              </a:rPr>
              <a:t>Сайт: http://krasdnk.ru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08" y="23338"/>
            <a:ext cx="4804435" cy="11983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602" y="1727201"/>
            <a:ext cx="4014648" cy="232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423089"/>
            <a:ext cx="2406095" cy="9022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2600" y="1772622"/>
            <a:ext cx="4857750" cy="4308872"/>
          </a:xfrm>
          <a:prstGeom prst="rect">
            <a:avLst/>
          </a:prstGeom>
          <a:noFill/>
          <a:ln>
            <a:solidFill>
              <a:srgbClr val="7A7A7A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aret Book" pitchFamily="50" charset="-52"/>
              </a:rPr>
              <a:t>КРОО «Кризисный центр для женщин и их семей, подвергшихся насилию «Верба»</a:t>
            </a:r>
          </a:p>
          <a:p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Руководитель </a:t>
            </a:r>
            <a:r>
              <a:rPr lang="ru-RU" sz="1600" dirty="0">
                <a:latin typeface="Garet Book" pitchFamily="50" charset="-52"/>
              </a:rPr>
              <a:t>организации: Пальчик Наталья Борисовна</a:t>
            </a:r>
          </a:p>
          <a:p>
            <a:r>
              <a:rPr lang="ru-RU" sz="1600" dirty="0">
                <a:latin typeface="Garet Book" pitchFamily="50" charset="-52"/>
              </a:rPr>
              <a:t>Телефон: (391) 231-48-47</a:t>
            </a:r>
          </a:p>
          <a:p>
            <a:r>
              <a:rPr lang="ru-RU" sz="1600" dirty="0">
                <a:latin typeface="Garet Book" pitchFamily="50" charset="-52"/>
              </a:rPr>
              <a:t>Эл. почта: centerverba@mail.ru</a:t>
            </a:r>
          </a:p>
          <a:p>
            <a:endParaRPr lang="ru-RU" sz="1600" dirty="0">
              <a:latin typeface="Garet Book" pitchFamily="50" charset="-52"/>
            </a:endParaRPr>
          </a:p>
          <a:p>
            <a:r>
              <a:rPr lang="ru-RU" sz="1600" dirty="0">
                <a:latin typeface="Garet Book" pitchFamily="50" charset="-52"/>
              </a:rPr>
              <a:t>В центре работает телефон доверия, ведется очная консультация юриста и психолога, группа поддержки для женщин и для родителей, детская терапевтическая игровая комната, </a:t>
            </a:r>
            <a:r>
              <a:rPr lang="ru-RU" sz="1600" dirty="0" err="1">
                <a:latin typeface="Garet Book" pitchFamily="50" charset="-52"/>
              </a:rPr>
              <a:t>тренинговая</a:t>
            </a:r>
            <a:r>
              <a:rPr lang="ru-RU" sz="1600" dirty="0">
                <a:latin typeface="Garet Book" pitchFamily="50" charset="-52"/>
              </a:rPr>
              <a:t> группа для подростков.</a:t>
            </a:r>
          </a:p>
          <a:p>
            <a:endParaRPr lang="ru-RU" sz="1600" dirty="0" smtClean="0">
              <a:latin typeface="Garet Book" pitchFamily="50" charset="-52"/>
            </a:endParaRPr>
          </a:p>
          <a:p>
            <a:r>
              <a:rPr lang="ru-RU" sz="1600" dirty="0" smtClean="0">
                <a:latin typeface="Garet Book" pitchFamily="50" charset="-52"/>
              </a:rPr>
              <a:t>Сайт: </a:t>
            </a:r>
            <a:r>
              <a:rPr lang="ru-RU" sz="1600" dirty="0">
                <a:latin typeface="Garet Book" pitchFamily="50" charset="-52"/>
              </a:rPr>
              <a:t>https://centerverba.ru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4865" y="1788011"/>
            <a:ext cx="4857750" cy="4278094"/>
          </a:xfrm>
          <a:prstGeom prst="rect">
            <a:avLst/>
          </a:prstGeom>
          <a:noFill/>
          <a:ln>
            <a:solidFill>
              <a:srgbClr val="7A7A7A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aret Book" pitchFamily="50" charset="-52"/>
              </a:rPr>
              <a:t>Бардаков Андрей Васильевич</a:t>
            </a:r>
          </a:p>
          <a:p>
            <a:endParaRPr lang="ru-RU" sz="1600" dirty="0">
              <a:latin typeface="Garet Book" pitchFamily="50" charset="-52"/>
            </a:endParaRPr>
          </a:p>
          <a:p>
            <a:r>
              <a:rPr lang="ru-RU" sz="1600" dirty="0">
                <a:latin typeface="Garet Book" pitchFamily="50" charset="-52"/>
              </a:rPr>
              <a:t>заведующий лабораторией «Организация и методика формирования духовно-нравственной культуры», КИПК</a:t>
            </a:r>
          </a:p>
          <a:p>
            <a:endParaRPr lang="ru-RU" sz="1600" dirty="0">
              <a:latin typeface="Garet Book" pitchFamily="50" charset="-52"/>
            </a:endParaRPr>
          </a:p>
          <a:p>
            <a:r>
              <a:rPr lang="ru-RU" sz="1600" dirty="0">
                <a:latin typeface="Garet Book" pitchFamily="50" charset="-52"/>
              </a:rPr>
              <a:t>Ресурсная помощь классным руководителям, заместителям директора по ВР в направлении нравственного и патриотического воспитания школьников.</a:t>
            </a:r>
          </a:p>
          <a:p>
            <a:endParaRPr lang="ru-RU" sz="1600" dirty="0">
              <a:latin typeface="Garet Book" pitchFamily="50" charset="-52"/>
            </a:endParaRPr>
          </a:p>
          <a:p>
            <a:r>
              <a:rPr lang="ru-RU" sz="1600" dirty="0" err="1">
                <a:latin typeface="Garet Book" pitchFamily="50" charset="-52"/>
              </a:rPr>
              <a:t>Mail</a:t>
            </a:r>
            <a:r>
              <a:rPr lang="ru-RU" sz="1600" dirty="0">
                <a:latin typeface="Garet Book" pitchFamily="50" charset="-52"/>
              </a:rPr>
              <a:t>: kerpc@mail.ru</a:t>
            </a:r>
          </a:p>
          <a:p>
            <a:endParaRPr lang="ru-RU" sz="1600" dirty="0">
              <a:latin typeface="Garet Book" pitchFamily="50" charset="-52"/>
            </a:endParaRPr>
          </a:p>
          <a:p>
            <a:r>
              <a:rPr lang="ru-RU" sz="1600" dirty="0">
                <a:latin typeface="Garet Book" pitchFamily="50" charset="-52"/>
              </a:rPr>
              <a:t>Тел. +</a:t>
            </a:r>
            <a:r>
              <a:rPr lang="ru-RU" sz="1600" dirty="0" smtClean="0">
                <a:latin typeface="Garet Book" pitchFamily="50" charset="-52"/>
              </a:rPr>
              <a:t>7(923)355-01-95</a:t>
            </a:r>
          </a:p>
          <a:p>
            <a:endParaRPr lang="ru-RU" sz="1600" dirty="0">
              <a:latin typeface="Garet Book" pitchFamily="50" charset="-52"/>
            </a:endParaRPr>
          </a:p>
          <a:p>
            <a:endParaRPr lang="ru-RU" sz="1600" dirty="0" smtClean="0">
              <a:latin typeface="Garet Book" pitchFamily="50" charset="-52"/>
            </a:endParaRPr>
          </a:p>
          <a:p>
            <a:endParaRPr lang="ru-RU" sz="1600" dirty="0">
              <a:latin typeface="Garet Book" pitchFamily="50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701" y="423089"/>
            <a:ext cx="2946399" cy="107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332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ЕРАЛАШ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14</cp:revision>
  <dcterms:created xsi:type="dcterms:W3CDTF">2021-03-25T07:51:51Z</dcterms:created>
  <dcterms:modified xsi:type="dcterms:W3CDTF">2021-03-25T14:01:12Z</dcterms:modified>
</cp:coreProperties>
</file>